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721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7EB8FF"/>
    <a:srgbClr val="A4FF48"/>
    <a:srgbClr val="C6C24A"/>
    <a:srgbClr val="000CC3"/>
    <a:srgbClr val="00066E"/>
    <a:srgbClr val="606060"/>
    <a:srgbClr val="696DFF"/>
    <a:srgbClr val="F7F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73" autoAdjust="0"/>
    <p:restoredTop sz="83610" autoAdjust="0"/>
  </p:normalViewPr>
  <p:slideViewPr>
    <p:cSldViewPr>
      <p:cViewPr varScale="1">
        <p:scale>
          <a:sx n="81" d="100"/>
          <a:sy n="81" d="100"/>
        </p:scale>
        <p:origin x="-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272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272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3C5D23-F747-284C-BCAE-75F1F8EFA6D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214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EA2DDA-40A7-444D-9A82-8AD6A6DE40E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0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3DA44-D355-DB4A-A7D7-674425EA9DD9}" type="slidenum">
              <a:rPr lang="fr-FR"/>
              <a:pPr/>
              <a:t>1</a:t>
            </a:fld>
            <a:endParaRPr lang="fr-FR"/>
          </a:p>
        </p:txBody>
      </p:sp>
      <p:sp>
        <p:nvSpPr>
          <p:cNvPr id="105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2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3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4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5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6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7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AECA6-61A3-324E-917D-2945346BC6C2}" type="slidenum">
              <a:rPr lang="fr-FR"/>
              <a:pPr/>
              <a:t>8</a:t>
            </a:fld>
            <a:endParaRPr lang="fr-FR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Ordinateurs personnels, mobiles,</a:t>
            </a:r>
            <a:r>
              <a:rPr lang="fr-FR" baseline="0" dirty="0" smtClean="0"/>
              <a:t> consoles de jeux, …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43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800"/>
            </a:lvl1pPr>
          </a:lstStyle>
          <a:p>
            <a:pPr lvl="0"/>
            <a:r>
              <a:rPr lang="fr-FR" noProof="0" smtClean="0"/>
              <a:t>Cliquez et modifiez le titre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76600"/>
            <a:ext cx="7924800" cy="3124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9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885950" cy="59436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505450" cy="5943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5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9342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2209800"/>
            <a:ext cx="36957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695700" cy="4038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18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94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35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209800"/>
            <a:ext cx="3695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2500" y="2209800"/>
            <a:ext cx="3695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34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56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57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9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60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0326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048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A4FF48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543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314" name="Line 10"/>
          <p:cNvSpPr>
            <a:spLocks noChangeShapeType="1"/>
          </p:cNvSpPr>
          <p:nvPr userDrawn="1"/>
        </p:nvSpPr>
        <p:spPr bwMode="auto">
          <a:xfrm flipH="1">
            <a:off x="3352800" y="990600"/>
            <a:ext cx="5791200" cy="0"/>
          </a:xfrm>
          <a:prstGeom prst="line">
            <a:avLst/>
          </a:prstGeom>
          <a:noFill/>
          <a:ln w="9525">
            <a:solidFill>
              <a:srgbClr val="F7FEB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+mj-lt"/>
          <a:ea typeface="+mj-ea"/>
          <a:cs typeface="+mj-cs"/>
        </a:defRPr>
      </a:lvl1pPr>
      <a:lvl2pPr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2pPr>
      <a:lvl3pPr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3pPr>
      <a:lvl4pPr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4pPr>
      <a:lvl5pPr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F7FEBF"/>
          </a:solidFill>
          <a:latin typeface="Trebuchet MS" charset="0"/>
          <a:ea typeface="ＭＳ Ｐゴシック" charset="0"/>
        </a:defRPr>
      </a:lvl9pPr>
    </p:titleStyle>
    <p:bodyStyle>
      <a:lvl1pPr algn="l" rtl="0" fontAlgn="base">
        <a:spcBef>
          <a:spcPct val="6000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90513" algn="l" rtl="0" fontAlgn="base">
        <a:spcBef>
          <a:spcPct val="40000"/>
        </a:spcBef>
        <a:spcAft>
          <a:spcPct val="0"/>
        </a:spcAft>
        <a:buClr>
          <a:schemeClr val="tx1"/>
        </a:buClr>
        <a:defRPr sz="2200">
          <a:solidFill>
            <a:srgbClr val="7EB8FF"/>
          </a:solidFill>
          <a:latin typeface="+mn-lt"/>
          <a:ea typeface="+mn-ea"/>
        </a:defRPr>
      </a:lvl2pPr>
      <a:lvl3pPr marL="1271588" indent="-228600" algn="l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defRPr sz="2000">
          <a:solidFill>
            <a:srgbClr val="7EB8FF"/>
          </a:solidFill>
          <a:latin typeface="+mn-lt"/>
          <a:ea typeface="+mn-ea"/>
        </a:defRPr>
      </a:lvl3pPr>
      <a:lvl4pPr marL="16906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>
          <a:solidFill>
            <a:srgbClr val="7EB8FF"/>
          </a:solidFill>
          <a:latin typeface="+mn-lt"/>
          <a:ea typeface="+mn-ea"/>
        </a:defRPr>
      </a:lvl4pPr>
      <a:lvl5pPr marL="21097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 sz="1600">
          <a:solidFill>
            <a:srgbClr val="7EB8FF"/>
          </a:solidFill>
          <a:latin typeface="+mn-lt"/>
          <a:ea typeface="+mn-ea"/>
        </a:defRPr>
      </a:lvl5pPr>
      <a:lvl6pPr marL="25669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 sz="1600">
          <a:solidFill>
            <a:srgbClr val="7EB8FF"/>
          </a:solidFill>
          <a:latin typeface="+mn-lt"/>
          <a:ea typeface="+mn-ea"/>
        </a:defRPr>
      </a:lvl6pPr>
      <a:lvl7pPr marL="30241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 sz="1600">
          <a:solidFill>
            <a:srgbClr val="7EB8FF"/>
          </a:solidFill>
          <a:latin typeface="+mn-lt"/>
          <a:ea typeface="+mn-ea"/>
        </a:defRPr>
      </a:lvl7pPr>
      <a:lvl8pPr marL="34813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 sz="1600">
          <a:solidFill>
            <a:srgbClr val="7EB8FF"/>
          </a:solidFill>
          <a:latin typeface="+mn-lt"/>
          <a:ea typeface="+mn-ea"/>
        </a:defRPr>
      </a:lvl8pPr>
      <a:lvl9pPr marL="3938588" indent="-228600" algn="l" rtl="0" fontAlgn="base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defRPr sz="1600">
          <a:solidFill>
            <a:srgbClr val="7EB8FF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28600"/>
            <a:ext cx="8856984" cy="1143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fr-FR" sz="2400" dirty="0" smtClean="0"/>
              <a:t>OSSIA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800" dirty="0" smtClean="0"/>
              <a:t>Open Scenario </a:t>
            </a:r>
            <a:r>
              <a:rPr lang="fr-FR" sz="1800" dirty="0" err="1" smtClean="0"/>
              <a:t>Systems</a:t>
            </a:r>
            <a:r>
              <a:rPr lang="fr-FR" sz="1800" dirty="0" smtClean="0"/>
              <a:t> for Interactive Application</a:t>
            </a:r>
            <a:r>
              <a:rPr lang="fr-FR" dirty="0"/>
              <a:t>  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517232"/>
            <a:ext cx="8382000" cy="1219200"/>
          </a:xfrm>
        </p:spPr>
        <p:txBody>
          <a:bodyPr/>
          <a:lstStyle/>
          <a:p>
            <a:pPr algn="ctr"/>
            <a:r>
              <a:rPr lang="fr-FR" sz="3200" dirty="0" smtClean="0"/>
              <a:t>Contr</a:t>
            </a:r>
            <a:r>
              <a:rPr lang="fr-FR" sz="3200" dirty="0" smtClean="0"/>
              <a:t>ôle de paramètres spatiaux</a:t>
            </a:r>
            <a:endParaRPr lang="fr-FR" sz="3200" dirty="0" smtClean="0"/>
          </a:p>
          <a:p>
            <a:pPr algn="ctr"/>
            <a:r>
              <a:rPr lang="fr-FR" altLang="ja-JP" sz="2000" dirty="0" smtClean="0">
                <a:cs typeface="ＭＳ Ｐゴシック" charset="0"/>
              </a:rPr>
              <a:t>Jean</a:t>
            </a:r>
            <a:r>
              <a:rPr lang="fr-FR" altLang="ja-JP" sz="2000" dirty="0">
                <a:cs typeface="ＭＳ Ｐゴシック" charset="0"/>
              </a:rPr>
              <a:t>-Michel Couturier, Blue Yeti, </a:t>
            </a:r>
            <a:r>
              <a:rPr lang="fr-FR" altLang="ja-JP" sz="2000" dirty="0" smtClean="0">
                <a:cs typeface="ＭＳ Ｐゴシック" charset="0"/>
              </a:rPr>
              <a:t>mai 2014</a:t>
            </a:r>
            <a:endParaRPr lang="fr-FR" sz="1200" dirty="0"/>
          </a:p>
        </p:txBody>
      </p:sp>
      <p:pic>
        <p:nvPicPr>
          <p:cNvPr id="10547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11"/>
          <a:stretch>
            <a:fillRect/>
          </a:stretch>
        </p:blipFill>
        <p:spPr bwMode="auto">
          <a:xfrm>
            <a:off x="8229600" y="5976938"/>
            <a:ext cx="609600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Image 1" descr="Capture d’écran 2014-05-15 à 09.42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876256" cy="403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543800" cy="4896544"/>
          </a:xfrm>
        </p:spPr>
        <p:txBody>
          <a:bodyPr/>
          <a:lstStyle/>
          <a:p>
            <a:r>
              <a:rPr lang="fr-FR" dirty="0" smtClean="0"/>
              <a:t>Environnements avec interaction spatiale</a:t>
            </a:r>
            <a:endParaRPr lang="fr-FR" dirty="0"/>
          </a:p>
          <a:p>
            <a:pPr lvl="1"/>
            <a:r>
              <a:rPr lang="fr-FR" dirty="0" smtClean="0"/>
              <a:t>Interaction graphiques 2D</a:t>
            </a:r>
          </a:p>
          <a:p>
            <a:pPr lvl="1"/>
            <a:r>
              <a:rPr lang="fr-FR" dirty="0" smtClean="0"/>
              <a:t>Moteurs physiques 2D</a:t>
            </a:r>
            <a:endParaRPr lang="fr-FR" dirty="0" smtClean="0"/>
          </a:p>
          <a:p>
            <a:pPr lvl="1"/>
            <a:r>
              <a:rPr lang="fr-FR" dirty="0" smtClean="0"/>
              <a:t>Moteurs 3D</a:t>
            </a:r>
            <a:endParaRPr lang="fr-FR" dirty="0" smtClean="0"/>
          </a:p>
          <a:p>
            <a:r>
              <a:rPr lang="fr-FR" dirty="0" smtClean="0"/>
              <a:t>Applications</a:t>
            </a:r>
            <a:endParaRPr lang="fr-FR" dirty="0" smtClean="0"/>
          </a:p>
          <a:p>
            <a:pPr lvl="1"/>
            <a:r>
              <a:rPr lang="fr-FR" dirty="0" smtClean="0"/>
              <a:t>Interaction par pointage</a:t>
            </a:r>
          </a:p>
          <a:p>
            <a:pPr lvl="1"/>
            <a:r>
              <a:rPr lang="fr-FR" dirty="0" smtClean="0"/>
              <a:t>Jeu vidéo /réalité virtuelle</a:t>
            </a:r>
          </a:p>
          <a:p>
            <a:pPr lvl="1"/>
            <a:r>
              <a:rPr lang="fr-FR" dirty="0" smtClean="0"/>
              <a:t>Spectacle vivant – installations interactives</a:t>
            </a:r>
            <a:endParaRPr lang="fr-FR" dirty="0" smtClean="0"/>
          </a:p>
          <a:p>
            <a:pPr lvl="1"/>
            <a:r>
              <a:rPr lang="fr-FR" dirty="0" smtClean="0"/>
              <a:t>Géolocalisation indoor / </a:t>
            </a:r>
            <a:r>
              <a:rPr lang="fr-FR" dirty="0" err="1" smtClean="0"/>
              <a:t>outdoor</a:t>
            </a:r>
            <a:endParaRPr lang="fr-FR" dirty="0" smtClean="0"/>
          </a:p>
          <a:p>
            <a:pPr lvl="1"/>
            <a:r>
              <a:rPr lang="fr-FR" dirty="0" smtClean="0"/>
              <a:t>Réalité augmentée visuelle et/ou audio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Eléments de base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992888" cy="4824536"/>
          </a:xfrm>
        </p:spPr>
        <p:txBody>
          <a:bodyPr/>
          <a:lstStyle/>
          <a:p>
            <a:r>
              <a:rPr lang="fr-FR" dirty="0" smtClean="0"/>
              <a:t>Points 2D ou 3D</a:t>
            </a:r>
          </a:p>
          <a:p>
            <a:r>
              <a:rPr lang="fr-FR" dirty="0" smtClean="0"/>
              <a:t>Géométries 2D</a:t>
            </a:r>
            <a:endParaRPr lang="fr-FR" dirty="0"/>
          </a:p>
          <a:p>
            <a:pPr lvl="1"/>
            <a:r>
              <a:rPr lang="fr-FR" dirty="0" smtClean="0"/>
              <a:t>Ligne droite, courbe</a:t>
            </a:r>
          </a:p>
          <a:p>
            <a:pPr lvl="1"/>
            <a:r>
              <a:rPr lang="fr-FR" dirty="0" smtClean="0"/>
              <a:t>Cercle, ovale</a:t>
            </a:r>
          </a:p>
          <a:p>
            <a:pPr lvl="1"/>
            <a:r>
              <a:rPr lang="fr-FR" dirty="0" smtClean="0"/>
              <a:t>Rectangle, polygone concave et convexe</a:t>
            </a:r>
          </a:p>
          <a:p>
            <a:pPr lvl="1"/>
            <a:r>
              <a:rPr lang="fr-FR" dirty="0" smtClean="0"/>
              <a:t>Bitmap : test sur la couche alpha d’une image</a:t>
            </a:r>
          </a:p>
          <a:p>
            <a:r>
              <a:rPr lang="fr-FR" dirty="0" smtClean="0"/>
              <a:t>Géométries 3D</a:t>
            </a:r>
            <a:endParaRPr lang="fr-FR" dirty="0" smtClean="0"/>
          </a:p>
          <a:p>
            <a:pPr lvl="1"/>
            <a:r>
              <a:rPr lang="fr-FR" dirty="0" smtClean="0"/>
              <a:t>Plan, surfaces</a:t>
            </a:r>
            <a:endParaRPr lang="fr-FR" dirty="0" smtClean="0"/>
          </a:p>
          <a:p>
            <a:pPr lvl="1"/>
            <a:r>
              <a:rPr lang="fr-FR" dirty="0" smtClean="0"/>
              <a:t>Sphère, parallélépipède </a:t>
            </a:r>
            <a:r>
              <a:rPr lang="fr-FR" dirty="0" smtClean="0"/>
              <a:t>rectangle, cylindre, c</a:t>
            </a:r>
            <a:r>
              <a:rPr lang="fr-FR" dirty="0" smtClean="0"/>
              <a:t>ône, capsule</a:t>
            </a:r>
          </a:p>
          <a:p>
            <a:pPr lvl="1"/>
            <a:r>
              <a:rPr lang="fr-FR" dirty="0" smtClean="0"/>
              <a:t>Objets 3D convexes ou concaves (</a:t>
            </a:r>
            <a:r>
              <a:rPr lang="fr-FR" dirty="0" err="1" smtClean="0"/>
              <a:t>mesh</a:t>
            </a:r>
            <a:r>
              <a:rPr lang="fr-FR" dirty="0" smtClean="0"/>
              <a:t>)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4206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graphique 2D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5400600"/>
          </a:xfrm>
        </p:spPr>
        <p:txBody>
          <a:bodyPr/>
          <a:lstStyle/>
          <a:p>
            <a:r>
              <a:rPr lang="fr-FR" dirty="0" smtClean="0"/>
              <a:t>Actions utilisateurs : pointeurs</a:t>
            </a:r>
          </a:p>
          <a:p>
            <a:pPr lvl="1"/>
            <a:r>
              <a:rPr lang="fr-FR" dirty="0" smtClean="0"/>
              <a:t>Souris, tactile, gestuel (</a:t>
            </a:r>
            <a:r>
              <a:rPr lang="fr-FR" dirty="0" err="1" smtClean="0"/>
              <a:t>kinect</a:t>
            </a:r>
            <a:r>
              <a:rPr lang="fr-FR" dirty="0" smtClean="0"/>
              <a:t>, </a:t>
            </a:r>
            <a:r>
              <a:rPr lang="fr-FR" dirty="0" err="1" smtClean="0"/>
              <a:t>leapmotion</a:t>
            </a:r>
            <a:r>
              <a:rPr lang="fr-FR" dirty="0" smtClean="0"/>
              <a:t>)</a:t>
            </a:r>
          </a:p>
          <a:p>
            <a:r>
              <a:rPr lang="fr-FR" dirty="0" smtClean="0"/>
              <a:t>Interface</a:t>
            </a:r>
          </a:p>
          <a:p>
            <a:pPr lvl="1"/>
            <a:r>
              <a:rPr lang="fr-FR" dirty="0" smtClean="0"/>
              <a:t>Fenêtres ou plein écran</a:t>
            </a:r>
          </a:p>
          <a:p>
            <a:pPr lvl="1"/>
            <a:r>
              <a:rPr lang="fr-FR" dirty="0" smtClean="0"/>
              <a:t>Zoom / scroll : géré automatiquement</a:t>
            </a:r>
          </a:p>
          <a:p>
            <a:r>
              <a:rPr lang="fr-FR" dirty="0" smtClean="0"/>
              <a:t>Objets graphiques</a:t>
            </a:r>
            <a:endParaRPr lang="fr-FR" dirty="0"/>
          </a:p>
          <a:p>
            <a:pPr lvl="1"/>
            <a:r>
              <a:rPr lang="fr-FR" dirty="0" smtClean="0"/>
              <a:t>Ecouteurs d’évènements : over, out, up down, click, </a:t>
            </a:r>
            <a:r>
              <a:rPr lang="fr-FR" dirty="0" err="1" smtClean="0"/>
              <a:t>tap</a:t>
            </a:r>
            <a:r>
              <a:rPr lang="fr-FR" dirty="0" smtClean="0"/>
              <a:t>,…</a:t>
            </a:r>
            <a:endParaRPr lang="fr-FR" dirty="0" smtClean="0"/>
          </a:p>
          <a:p>
            <a:pPr lvl="1"/>
            <a:r>
              <a:rPr lang="fr-FR" dirty="0" smtClean="0"/>
              <a:t>Hiérarchie (calques, </a:t>
            </a:r>
            <a:r>
              <a:rPr lang="fr-FR" dirty="0" err="1" smtClean="0"/>
              <a:t>movieClip</a:t>
            </a:r>
            <a:r>
              <a:rPr lang="fr-FR" dirty="0" smtClean="0"/>
              <a:t>, …) </a:t>
            </a:r>
          </a:p>
          <a:p>
            <a:pPr lvl="1"/>
            <a:r>
              <a:rPr lang="fr-FR" dirty="0" smtClean="0"/>
              <a:t>Opérations géométriques : position, </a:t>
            </a:r>
            <a:r>
              <a:rPr lang="fr-FR" dirty="0" err="1" smtClean="0"/>
              <a:t>scale</a:t>
            </a:r>
            <a:r>
              <a:rPr lang="fr-FR" dirty="0" smtClean="0"/>
              <a:t>, rotation, ancre</a:t>
            </a:r>
          </a:p>
          <a:p>
            <a:pPr lvl="1"/>
            <a:r>
              <a:rPr lang="fr-FR" dirty="0" smtClean="0"/>
              <a:t>Actions prédéfinies : drag &amp; drop</a:t>
            </a:r>
          </a:p>
          <a:p>
            <a:pPr lvl="1"/>
            <a:r>
              <a:rPr lang="fr-FR" dirty="0" err="1" smtClean="0"/>
              <a:t>Widgets</a:t>
            </a:r>
            <a:r>
              <a:rPr lang="fr-FR" dirty="0" smtClean="0"/>
              <a:t> (</a:t>
            </a:r>
            <a:r>
              <a:rPr lang="fr-FR" dirty="0" err="1" smtClean="0"/>
              <a:t>sliders</a:t>
            </a:r>
            <a:r>
              <a:rPr lang="fr-FR" dirty="0" smtClean="0"/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29978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3D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5400600"/>
          </a:xfrm>
        </p:spPr>
        <p:txBody>
          <a:bodyPr/>
          <a:lstStyle/>
          <a:p>
            <a:r>
              <a:rPr lang="fr-FR" dirty="0" smtClean="0"/>
              <a:t>Actions utilisateurs</a:t>
            </a:r>
          </a:p>
          <a:p>
            <a:pPr lvl="1"/>
            <a:r>
              <a:rPr lang="fr-FR" dirty="0" smtClean="0"/>
              <a:t>pointeurs, contr</a:t>
            </a:r>
            <a:r>
              <a:rPr lang="fr-FR" dirty="0" smtClean="0"/>
              <a:t>ôle avatar, actions environnement (forces)</a:t>
            </a:r>
            <a:endParaRPr lang="fr-FR" dirty="0" smtClean="0"/>
          </a:p>
          <a:p>
            <a:r>
              <a:rPr lang="fr-FR" dirty="0" smtClean="0"/>
              <a:t>Interface</a:t>
            </a:r>
          </a:p>
          <a:p>
            <a:pPr lvl="1"/>
            <a:r>
              <a:rPr lang="fr-FR" dirty="0" smtClean="0"/>
              <a:t>Scène 3D + Caméra(s), vue(s)</a:t>
            </a:r>
          </a:p>
          <a:p>
            <a:pPr lvl="1"/>
            <a:r>
              <a:rPr lang="fr-FR" dirty="0" smtClean="0"/>
              <a:t>Objets 3D</a:t>
            </a:r>
            <a:r>
              <a:rPr lang="fr-FR" dirty="0"/>
              <a:t> </a:t>
            </a:r>
            <a:r>
              <a:rPr lang="fr-FR" dirty="0" smtClean="0"/>
              <a:t>visibles et invisibles</a:t>
            </a:r>
          </a:p>
          <a:p>
            <a:r>
              <a:rPr lang="fr-FR" dirty="0" smtClean="0"/>
              <a:t>Objets 3D</a:t>
            </a:r>
            <a:endParaRPr lang="fr-FR" dirty="0"/>
          </a:p>
          <a:p>
            <a:pPr lvl="1"/>
            <a:r>
              <a:rPr lang="fr-FR" dirty="0"/>
              <a:t>Hiérarchie </a:t>
            </a:r>
            <a:r>
              <a:rPr lang="fr-FR" dirty="0" smtClean="0"/>
              <a:t>(</a:t>
            </a:r>
            <a:r>
              <a:rPr lang="fr-FR" dirty="0" err="1" smtClean="0"/>
              <a:t>nodes</a:t>
            </a:r>
            <a:r>
              <a:rPr lang="fr-FR" dirty="0" smtClean="0"/>
              <a:t>, </a:t>
            </a:r>
            <a:r>
              <a:rPr lang="fr-FR" dirty="0"/>
              <a:t>…) </a:t>
            </a:r>
          </a:p>
          <a:p>
            <a:pPr lvl="1"/>
            <a:r>
              <a:rPr lang="fr-FR" dirty="0"/>
              <a:t>Opérations géométriques : position, </a:t>
            </a:r>
            <a:r>
              <a:rPr lang="fr-FR" dirty="0" err="1"/>
              <a:t>scale</a:t>
            </a:r>
            <a:r>
              <a:rPr lang="fr-FR" dirty="0"/>
              <a:t>, </a:t>
            </a:r>
            <a:r>
              <a:rPr lang="fr-FR" dirty="0" smtClean="0"/>
              <a:t>rotation (</a:t>
            </a:r>
            <a:r>
              <a:rPr lang="fr-FR" dirty="0" err="1" smtClean="0"/>
              <a:t>euler</a:t>
            </a:r>
            <a:r>
              <a:rPr lang="fr-FR" dirty="0" smtClean="0"/>
              <a:t>, axis, quad), ancre. Ordre des transformations</a:t>
            </a:r>
            <a:endParaRPr lang="fr-FR" dirty="0"/>
          </a:p>
          <a:p>
            <a:pPr lvl="1"/>
            <a:r>
              <a:rPr lang="fr-FR" dirty="0" smtClean="0"/>
              <a:t>Affichage (</a:t>
            </a:r>
            <a:r>
              <a:rPr lang="fr-FR" dirty="0" err="1" smtClean="0"/>
              <a:t>mesh</a:t>
            </a:r>
            <a:r>
              <a:rPr lang="fr-FR" dirty="0" smtClean="0"/>
              <a:t>, textures, normal </a:t>
            </a:r>
            <a:r>
              <a:rPr lang="fr-FR" dirty="0" err="1" smtClean="0"/>
              <a:t>maps</a:t>
            </a:r>
            <a:r>
              <a:rPr lang="fr-FR" dirty="0" smtClean="0"/>
              <a:t>,…)</a:t>
            </a:r>
          </a:p>
          <a:p>
            <a:pPr lvl="1"/>
            <a:r>
              <a:rPr lang="fr-FR" dirty="0" smtClean="0"/>
              <a:t>Éléments dans un moteur de physique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3870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Interaction 3D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5400600"/>
          </a:xfrm>
        </p:spPr>
        <p:txBody>
          <a:bodyPr/>
          <a:lstStyle/>
          <a:p>
            <a:r>
              <a:rPr lang="fr-FR" dirty="0" smtClean="0"/>
              <a:t>Interaction </a:t>
            </a:r>
            <a:r>
              <a:rPr lang="fr-FR" dirty="0"/>
              <a:t>par pointage 2D</a:t>
            </a:r>
          </a:p>
          <a:p>
            <a:pPr lvl="1"/>
            <a:r>
              <a:rPr lang="fr-FR" dirty="0"/>
              <a:t>Pointeur 2D</a:t>
            </a:r>
          </a:p>
          <a:p>
            <a:pPr lvl="1"/>
            <a:r>
              <a:rPr lang="fr-FR" dirty="0"/>
              <a:t>Lancer de rayon : renvoyer infos objet traversé le plus proche + infos intersection (par ex coordonnées du point d’intersection)</a:t>
            </a:r>
          </a:p>
          <a:p>
            <a:r>
              <a:rPr lang="fr-FR" dirty="0" smtClean="0"/>
              <a:t>Interaction 3D : collisions</a:t>
            </a:r>
          </a:p>
          <a:p>
            <a:pPr lvl="1"/>
            <a:r>
              <a:rPr lang="fr-FR" dirty="0" smtClean="0"/>
              <a:t>Intersection de deux objets 3D</a:t>
            </a:r>
          </a:p>
          <a:p>
            <a:pPr lvl="1"/>
            <a:r>
              <a:rPr lang="fr-FR" dirty="0" smtClean="0"/>
              <a:t>Moteur de physique : modification des trajectoires si collision</a:t>
            </a:r>
          </a:p>
          <a:p>
            <a:pPr lvl="1"/>
            <a:r>
              <a:rPr lang="fr-FR" dirty="0" smtClean="0"/>
              <a:t>Objets fantômes (</a:t>
            </a:r>
            <a:r>
              <a:rPr lang="fr-FR" dirty="0" err="1" smtClean="0"/>
              <a:t>ghosts</a:t>
            </a:r>
            <a:r>
              <a:rPr lang="fr-FR" dirty="0" smtClean="0"/>
              <a:t>) utilisés uniquement pour le contr</a:t>
            </a:r>
            <a:r>
              <a:rPr lang="fr-FR" dirty="0" smtClean="0"/>
              <a:t>ôle</a:t>
            </a:r>
          </a:p>
          <a:p>
            <a:pPr lvl="1"/>
            <a:r>
              <a:rPr lang="fr-FR" dirty="0" smtClean="0"/>
              <a:t>Paramètres : coordonnées collision, première ?, vélocité</a:t>
            </a:r>
          </a:p>
          <a:p>
            <a:pPr lvl="1"/>
            <a:r>
              <a:rPr lang="fr-FR" dirty="0" smtClean="0"/>
              <a:t>Filtres sur les écouteurs de collision (choix des objets à écouter, avec qui)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69082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</a:t>
            </a:r>
            <a:r>
              <a:rPr lang="fr-FR" dirty="0" smtClean="0"/>
              <a:t>OSSIA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5400600"/>
          </a:xfrm>
        </p:spPr>
        <p:txBody>
          <a:bodyPr/>
          <a:lstStyle/>
          <a:p>
            <a:r>
              <a:rPr lang="fr-FR" dirty="0" smtClean="0"/>
              <a:t>Librairie spécifique</a:t>
            </a:r>
            <a:endParaRPr lang="fr-FR" dirty="0"/>
          </a:p>
          <a:p>
            <a:pPr lvl="1"/>
            <a:r>
              <a:rPr lang="fr-FR" dirty="0" smtClean="0"/>
              <a:t>Faciliter la création d’objets spatiaux : position, géométries, envoi d’évènements</a:t>
            </a:r>
          </a:p>
          <a:p>
            <a:pPr lvl="1"/>
            <a:r>
              <a:rPr lang="fr-FR" dirty="0" smtClean="0"/>
              <a:t>2D dans un premier temps (3D plus tard)</a:t>
            </a:r>
          </a:p>
          <a:p>
            <a:pPr lvl="1"/>
            <a:r>
              <a:rPr lang="fr-FR" dirty="0" err="1" smtClean="0"/>
              <a:t>Hysteresis</a:t>
            </a:r>
            <a:r>
              <a:rPr lang="fr-FR" dirty="0" smtClean="0"/>
              <a:t>, rampes spatiales (avec </a:t>
            </a:r>
            <a:r>
              <a:rPr lang="fr-FR" dirty="0" err="1" smtClean="0"/>
              <a:t>ease</a:t>
            </a:r>
            <a:r>
              <a:rPr lang="fr-FR" dirty="0" smtClean="0"/>
              <a:t>),…</a:t>
            </a:r>
          </a:p>
          <a:p>
            <a:r>
              <a:rPr lang="fr-FR" dirty="0" smtClean="0"/>
              <a:t>Environnement externe</a:t>
            </a:r>
          </a:p>
          <a:p>
            <a:pPr lvl="1"/>
            <a:r>
              <a:rPr lang="fr-FR" dirty="0" smtClean="0"/>
              <a:t>Par exemple </a:t>
            </a:r>
            <a:r>
              <a:rPr lang="fr-FR" dirty="0" err="1" smtClean="0"/>
              <a:t>unity</a:t>
            </a:r>
            <a:r>
              <a:rPr lang="fr-FR" dirty="0" smtClean="0"/>
              <a:t>, </a:t>
            </a:r>
            <a:r>
              <a:rPr lang="fr-FR" dirty="0" err="1" smtClean="0"/>
              <a:t>jitter</a:t>
            </a:r>
            <a:r>
              <a:rPr lang="fr-FR" dirty="0" smtClean="0"/>
              <a:t>, flash</a:t>
            </a:r>
          </a:p>
          <a:p>
            <a:pPr lvl="1"/>
            <a:r>
              <a:rPr lang="fr-FR" dirty="0" smtClean="0"/>
              <a:t>Récupérer paramètres objets (position, </a:t>
            </a:r>
            <a:r>
              <a:rPr lang="fr-FR" dirty="0" err="1" smtClean="0"/>
              <a:t>scale</a:t>
            </a:r>
            <a:r>
              <a:rPr lang="fr-FR" dirty="0" smtClean="0"/>
              <a:t>,…) et évènements</a:t>
            </a:r>
          </a:p>
          <a:p>
            <a:pPr lvl="2"/>
            <a:r>
              <a:rPr lang="fr-FR" dirty="0" smtClean="0"/>
              <a:t>Automatiquement ?</a:t>
            </a:r>
          </a:p>
          <a:p>
            <a:pPr lvl="2"/>
            <a:r>
              <a:rPr lang="fr-FR" dirty="0" smtClean="0"/>
              <a:t>Encapsulation dans modules </a:t>
            </a:r>
            <a:r>
              <a:rPr lang="fr-FR" dirty="0" err="1"/>
              <a:t>J</a:t>
            </a:r>
            <a:r>
              <a:rPr lang="fr-FR" dirty="0" err="1" smtClean="0"/>
              <a:t>amoma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5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  <a:endParaRPr lang="fr-FR" dirty="0"/>
          </a:p>
        </p:txBody>
      </p:sp>
      <p:sp>
        <p:nvSpPr>
          <p:cNvPr id="113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96944" cy="5400600"/>
          </a:xfrm>
        </p:spPr>
        <p:txBody>
          <a:bodyPr/>
          <a:lstStyle/>
          <a:p>
            <a:r>
              <a:rPr lang="fr-FR" dirty="0" smtClean="0"/>
              <a:t>Interface graphique pour éditer des paramètres spatiaux</a:t>
            </a:r>
            <a:endParaRPr lang="fr-FR" dirty="0"/>
          </a:p>
          <a:p>
            <a:pPr lvl="1"/>
            <a:r>
              <a:rPr lang="fr-FR" dirty="0" smtClean="0"/>
              <a:t>Positionner des points, géométries</a:t>
            </a:r>
          </a:p>
          <a:p>
            <a:pPr lvl="1"/>
            <a:r>
              <a:rPr lang="fr-FR" dirty="0" smtClean="0"/>
              <a:t>Gestion de pointeurs et évènements collision</a:t>
            </a:r>
          </a:p>
          <a:p>
            <a:pPr lvl="1"/>
            <a:r>
              <a:rPr lang="fr-FR" dirty="0" smtClean="0"/>
              <a:t>2D dans un premier temps (3D un jour ?)</a:t>
            </a:r>
          </a:p>
          <a:p>
            <a:pPr lvl="1"/>
            <a:r>
              <a:rPr lang="fr-FR" dirty="0" smtClean="0"/>
              <a:t>Courbes : édition et affichage de trajectoires spatiales</a:t>
            </a:r>
          </a:p>
          <a:p>
            <a:pPr lvl="1"/>
            <a:r>
              <a:rPr lang="fr-FR" dirty="0" smtClean="0"/>
              <a:t>Exécution : visualisation de ce qui est actif ou non, déplacement temps réel des objets</a:t>
            </a:r>
          </a:p>
          <a:p>
            <a:pPr lvl="1"/>
            <a:r>
              <a:rPr lang="fr-FR" dirty="0" smtClean="0"/>
              <a:t>Exécution : utilisation comme interface de contr</a:t>
            </a:r>
            <a:r>
              <a:rPr lang="fr-FR" dirty="0" smtClean="0"/>
              <a:t>ôle</a:t>
            </a:r>
            <a:endParaRPr lang="fr-FR" dirty="0" smtClean="0"/>
          </a:p>
          <a:p>
            <a:r>
              <a:rPr lang="fr-FR" dirty="0" smtClean="0"/>
              <a:t>Environnement externe</a:t>
            </a:r>
          </a:p>
          <a:p>
            <a:pPr lvl="1"/>
            <a:r>
              <a:rPr lang="fr-FR" dirty="0" smtClean="0"/>
              <a:t>Par exemple </a:t>
            </a:r>
            <a:r>
              <a:rPr lang="fr-FR" dirty="0" err="1" smtClean="0"/>
              <a:t>unity</a:t>
            </a:r>
            <a:r>
              <a:rPr lang="fr-FR" dirty="0" smtClean="0"/>
              <a:t>, </a:t>
            </a:r>
            <a:r>
              <a:rPr lang="fr-FR" dirty="0" err="1" smtClean="0"/>
              <a:t>jitter</a:t>
            </a:r>
            <a:r>
              <a:rPr lang="fr-FR" dirty="0" smtClean="0"/>
              <a:t>, flash, autre moteur de jeu</a:t>
            </a:r>
          </a:p>
          <a:p>
            <a:pPr lvl="1"/>
            <a:r>
              <a:rPr lang="fr-FR" dirty="0" smtClean="0"/>
              <a:t>Récupérer paramètres objets (position, </a:t>
            </a:r>
            <a:r>
              <a:rPr lang="fr-FR" dirty="0" err="1" smtClean="0"/>
              <a:t>scale</a:t>
            </a:r>
            <a:r>
              <a:rPr lang="fr-FR" dirty="0" smtClean="0"/>
              <a:t>,…) et évènements</a:t>
            </a:r>
          </a:p>
          <a:p>
            <a:pPr lvl="2"/>
            <a:r>
              <a:rPr lang="fr-FR" dirty="0" smtClean="0"/>
              <a:t>Automatiquement  ou encapsulation dans modules </a:t>
            </a:r>
            <a:r>
              <a:rPr lang="fr-FR" dirty="0" err="1" smtClean="0"/>
              <a:t>jamoma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0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 </a:t>
            </a:r>
            <a:r>
              <a:rPr lang="fr-FR" dirty="0" err="1" smtClean="0"/>
              <a:t>Sonopluie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4581128"/>
            <a:ext cx="7543800" cy="2016224"/>
          </a:xfrm>
        </p:spPr>
        <p:txBody>
          <a:bodyPr/>
          <a:lstStyle/>
          <a:p>
            <a:r>
              <a:rPr lang="fr-FR" sz="2000" dirty="0" smtClean="0"/>
              <a:t>Développement d’un moteur d’</a:t>
            </a:r>
            <a:r>
              <a:rPr lang="fr-FR" sz="2000" dirty="0"/>
              <a:t>e</a:t>
            </a:r>
            <a:r>
              <a:rPr lang="fr-FR" sz="2000" dirty="0" smtClean="0"/>
              <a:t>xécution de scénarios spatiaux pour balades </a:t>
            </a:r>
            <a:r>
              <a:rPr lang="fr-FR" sz="2000" dirty="0" err="1" smtClean="0"/>
              <a:t>audioguidées</a:t>
            </a:r>
            <a:endParaRPr lang="fr-FR" sz="2000" dirty="0" smtClean="0"/>
          </a:p>
          <a:p>
            <a:r>
              <a:rPr lang="fr-FR" sz="2000" dirty="0" smtClean="0"/>
              <a:t>Scénarios en XML : définition de sources et d’évènements</a:t>
            </a:r>
          </a:p>
          <a:p>
            <a:r>
              <a:rPr lang="fr-FR" sz="2000" dirty="0" smtClean="0"/>
              <a:t>Exécution dans pure data et sous </a:t>
            </a:r>
            <a:r>
              <a:rPr lang="fr-FR" sz="2000" dirty="0" err="1" smtClean="0"/>
              <a:t>iOs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196752"/>
            <a:ext cx="4699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JM">
  <a:themeElements>
    <a:clrScheme name="presJM 1">
      <a:dk1>
        <a:srgbClr val="F1B60F"/>
      </a:dk1>
      <a:lt1>
        <a:srgbClr val="FFFFFF"/>
      </a:lt1>
      <a:dk2>
        <a:srgbClr val="115606"/>
      </a:dk2>
      <a:lt2>
        <a:srgbClr val="F1B60F"/>
      </a:lt2>
      <a:accent1>
        <a:srgbClr val="CC9900"/>
      </a:accent1>
      <a:accent2>
        <a:srgbClr val="000000"/>
      </a:accent2>
      <a:accent3>
        <a:srgbClr val="AAB4AA"/>
      </a:accent3>
      <a:accent4>
        <a:srgbClr val="DADADA"/>
      </a:accent4>
      <a:accent5>
        <a:srgbClr val="E2CAAA"/>
      </a:accent5>
      <a:accent6>
        <a:srgbClr val="000000"/>
      </a:accent6>
      <a:hlink>
        <a:srgbClr val="FF6600"/>
      </a:hlink>
      <a:folHlink>
        <a:srgbClr val="DC5900"/>
      </a:folHlink>
    </a:clrScheme>
    <a:fontScheme name="presJM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presJM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JM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JM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2004:Modèles:Présentations:Conceptions:Vibrations</Template>
  <TotalTime>12570</TotalTime>
  <Words>606</Words>
  <Application>Microsoft Macintosh PowerPoint</Application>
  <PresentationFormat>Présentation à l'écran (4:3)</PresentationFormat>
  <Paragraphs>99</Paragraphs>
  <Slides>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presJM</vt:lpstr>
      <vt:lpstr>OSSIA Open Scenario Systems for Interactive Application  </vt:lpstr>
      <vt:lpstr>Introduction</vt:lpstr>
      <vt:lpstr>Eléments de base</vt:lpstr>
      <vt:lpstr>Interaction graphique 2D</vt:lpstr>
      <vt:lpstr>Interaction 3D</vt:lpstr>
      <vt:lpstr>Interaction 3D</vt:lpstr>
      <vt:lpstr>Dans OSSIA</vt:lpstr>
      <vt:lpstr>Interface graphique</vt:lpstr>
      <vt:lpstr>Projet Sonopluie </vt:lpstr>
    </vt:vector>
  </TitlesOfParts>
  <Company>JM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Dessin Musical : voyage entre Art, Science et Technologie</dc:title>
  <cp:lastModifiedBy>JM C</cp:lastModifiedBy>
  <cp:revision>584</cp:revision>
  <cp:lastPrinted>2011-12-09T15:05:17Z</cp:lastPrinted>
  <dcterms:modified xsi:type="dcterms:W3CDTF">2014-05-15T18:12:36Z</dcterms:modified>
</cp:coreProperties>
</file>